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1" r:id="rId4"/>
    <p:sldId id="270" r:id="rId5"/>
    <p:sldId id="264" r:id="rId6"/>
    <p:sldId id="265" r:id="rId7"/>
    <p:sldId id="266" r:id="rId8"/>
    <p:sldId id="258" r:id="rId9"/>
    <p:sldId id="259" r:id="rId10"/>
    <p:sldId id="267" r:id="rId11"/>
    <p:sldId id="260" r:id="rId12"/>
    <p:sldId id="261" r:id="rId13"/>
    <p:sldId id="262" r:id="rId14"/>
    <p:sldId id="277" r:id="rId15"/>
    <p:sldId id="273" r:id="rId16"/>
    <p:sldId id="274" r:id="rId17"/>
    <p:sldId id="275" r:id="rId18"/>
    <p:sldId id="276" r:id="rId19"/>
    <p:sldId id="278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PDFFWatCDhIDXeZcVVx6R8+Gho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연규" initials="이" lastIdx="1" clrIdx="0">
    <p:extLst>
      <p:ext uri="{19B8F6BF-5375-455C-9EA6-DF929625EA0E}">
        <p15:presenceInfo xmlns:p15="http://schemas.microsoft.com/office/powerpoint/2012/main" userId="S::yeonkyu011@seoul.ac.kr::79aa9e00-4846-4ef0-95e4-2f4a6a0bba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0"/>
  </p:normalViewPr>
  <p:slideViewPr>
    <p:cSldViewPr snapToGrid="0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482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498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5462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542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888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938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303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37ae5abd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e37ae5ab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37ae5abd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g2e37ae5ab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004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37ae5abd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g2e37ae5ab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0364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37ae5abd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</a:t>
            </a:r>
            <a:r>
              <a:rPr lang="en-US" altLang="ko-KR" dirty="0"/>
              <a:t>slide </a:t>
            </a:r>
            <a:r>
              <a:rPr lang="ko-KR" altLang="en-US" dirty="0"/>
              <a:t>시작 시 </a:t>
            </a:r>
            <a:r>
              <a:rPr lang="en-US" altLang="ko-KR" dirty="0"/>
              <a:t>1</a:t>
            </a:r>
            <a:r>
              <a:rPr lang="ko-KR" altLang="en-US" dirty="0"/>
              <a:t>분 정도 </a:t>
            </a:r>
            <a:r>
              <a:rPr lang="ko-KR" altLang="en-US" dirty="0" err="1"/>
              <a:t>소요됬어야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95" name="Google Shape;95;g2e37ae5ab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821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37ae5abd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g2e37ae5ab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782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37ae5abd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g2e37ae5ab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84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746234"/>
            <a:ext cx="10515600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728171" y="-1424335"/>
            <a:ext cx="473565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746234"/>
            <a:ext cx="10515600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465637"/>
            <a:ext cx="10515600" cy="473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746234"/>
            <a:ext cx="10515600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746234"/>
            <a:ext cx="10515600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746234"/>
            <a:ext cx="10515600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465637"/>
            <a:ext cx="10515600" cy="473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1487978" y="6289848"/>
            <a:ext cx="91772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cxnSp>
        <p:nvCxnSpPr>
          <p:cNvPr id="14" name="Google Shape;14;p7"/>
          <p:cNvCxnSpPr/>
          <p:nvPr/>
        </p:nvCxnSpPr>
        <p:spPr>
          <a:xfrm>
            <a:off x="263456" y="547859"/>
            <a:ext cx="11482230" cy="0"/>
          </a:xfrm>
          <a:prstGeom prst="straightConnector1">
            <a:avLst/>
          </a:prstGeom>
          <a:noFill/>
          <a:ln w="19050" cap="flat" cmpd="sng">
            <a:solidFill>
              <a:srgbClr val="3F315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22.png"/><Relationship Id="rId3" Type="http://schemas.microsoft.com/office/2007/relationships/media" Target="../media/media8.mp4"/><Relationship Id="rId7" Type="http://schemas.microsoft.com/office/2007/relationships/media" Target="../media/media10.mp4"/><Relationship Id="rId12" Type="http://schemas.openxmlformats.org/officeDocument/2006/relationships/image" Target="../media/image2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20.png"/><Relationship Id="rId5" Type="http://schemas.microsoft.com/office/2007/relationships/media" Target="../media/media9.mp4"/><Relationship Id="rId10" Type="http://schemas.openxmlformats.org/officeDocument/2006/relationships/notesSlide" Target="../notesSlides/notesSlide14.xml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microsoft.com/office/2007/relationships/media" Target="../media/media1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video" Target="../media/media13.mp4"/><Relationship Id="rId11" Type="http://schemas.openxmlformats.org/officeDocument/2006/relationships/image" Target="../media/image26.png"/><Relationship Id="rId5" Type="http://schemas.microsoft.com/office/2007/relationships/media" Target="../media/media13.mp4"/><Relationship Id="rId10" Type="http://schemas.openxmlformats.org/officeDocument/2006/relationships/image" Target="../media/image25.png"/><Relationship Id="rId4" Type="http://schemas.openxmlformats.org/officeDocument/2006/relationships/video" Target="../media/media12.mp4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7.mp4"/><Relationship Id="rId13" Type="http://schemas.microsoft.com/office/2007/relationships/media" Target="../media/media20.mp4"/><Relationship Id="rId18" Type="http://schemas.openxmlformats.org/officeDocument/2006/relationships/notesSlide" Target="../notesSlides/notesSlide16.xml"/><Relationship Id="rId26" Type="http://schemas.openxmlformats.org/officeDocument/2006/relationships/image" Target="../media/image34.png"/><Relationship Id="rId3" Type="http://schemas.microsoft.com/office/2007/relationships/media" Target="../media/media15.mp4"/><Relationship Id="rId21" Type="http://schemas.openxmlformats.org/officeDocument/2006/relationships/image" Target="../media/image29.png"/><Relationship Id="rId7" Type="http://schemas.microsoft.com/office/2007/relationships/media" Target="../media/media17.mp4"/><Relationship Id="rId12" Type="http://schemas.openxmlformats.org/officeDocument/2006/relationships/video" Target="../media/media19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3.png"/><Relationship Id="rId2" Type="http://schemas.openxmlformats.org/officeDocument/2006/relationships/video" Target="../media/media14.mp4"/><Relationship Id="rId16" Type="http://schemas.openxmlformats.org/officeDocument/2006/relationships/video" Target="../media/media21.mp4"/><Relationship Id="rId20" Type="http://schemas.openxmlformats.org/officeDocument/2006/relationships/image" Target="../media/image28.png"/><Relationship Id="rId29" Type="http://schemas.openxmlformats.org/officeDocument/2006/relationships/image" Target="../media/image37.gif"/><Relationship Id="rId1" Type="http://schemas.microsoft.com/office/2007/relationships/media" Target="../media/media14.mp4"/><Relationship Id="rId6" Type="http://schemas.openxmlformats.org/officeDocument/2006/relationships/video" Target="../media/media16.mp4"/><Relationship Id="rId11" Type="http://schemas.microsoft.com/office/2007/relationships/media" Target="../media/media19.mp4"/><Relationship Id="rId24" Type="http://schemas.openxmlformats.org/officeDocument/2006/relationships/image" Target="../media/image32.png"/><Relationship Id="rId5" Type="http://schemas.microsoft.com/office/2007/relationships/media" Target="../media/media16.mp4"/><Relationship Id="rId15" Type="http://schemas.microsoft.com/office/2007/relationships/media" Target="../media/media21.mp4"/><Relationship Id="rId23" Type="http://schemas.openxmlformats.org/officeDocument/2006/relationships/image" Target="../media/image31.png"/><Relationship Id="rId28" Type="http://schemas.openxmlformats.org/officeDocument/2006/relationships/image" Target="../media/image36.gif"/><Relationship Id="rId10" Type="http://schemas.openxmlformats.org/officeDocument/2006/relationships/video" Target="../media/media18.mp4"/><Relationship Id="rId19" Type="http://schemas.openxmlformats.org/officeDocument/2006/relationships/image" Target="../media/image27.png"/><Relationship Id="rId4" Type="http://schemas.openxmlformats.org/officeDocument/2006/relationships/video" Target="../media/media15.mp4"/><Relationship Id="rId9" Type="http://schemas.microsoft.com/office/2007/relationships/media" Target="../media/media18.mp4"/><Relationship Id="rId14" Type="http://schemas.openxmlformats.org/officeDocument/2006/relationships/video" Target="../media/media20.mp4"/><Relationship Id="rId22" Type="http://schemas.openxmlformats.org/officeDocument/2006/relationships/image" Target="../media/image30.png"/><Relationship Id="rId27" Type="http://schemas.openxmlformats.org/officeDocument/2006/relationships/image" Target="../media/image35.gif"/><Relationship Id="rId30" Type="http://schemas.openxmlformats.org/officeDocument/2006/relationships/image" Target="../media/image3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25.mp4"/><Relationship Id="rId13" Type="http://schemas.openxmlformats.org/officeDocument/2006/relationships/image" Target="../media/image42.png"/><Relationship Id="rId3" Type="http://schemas.microsoft.com/office/2007/relationships/media" Target="../media/media23.mp4"/><Relationship Id="rId7" Type="http://schemas.microsoft.com/office/2007/relationships/media" Target="../media/media25.mp4"/><Relationship Id="rId12" Type="http://schemas.openxmlformats.org/officeDocument/2006/relationships/image" Target="../media/image41.png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video" Target="../media/media24.mp4"/><Relationship Id="rId11" Type="http://schemas.openxmlformats.org/officeDocument/2006/relationships/image" Target="../media/image40.png"/><Relationship Id="rId5" Type="http://schemas.microsoft.com/office/2007/relationships/media" Target="../media/media24.mp4"/><Relationship Id="rId10" Type="http://schemas.openxmlformats.org/officeDocument/2006/relationships/notesSlide" Target="../notesSlides/notesSlide18.xml"/><Relationship Id="rId4" Type="http://schemas.openxmlformats.org/officeDocument/2006/relationships/video" Target="../media/media23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 sz="4000" b="1"/>
              <a:t>Representing Dynamic Scenes </a:t>
            </a:r>
            <a:br>
              <a:rPr lang="en-US" sz="4000" b="1"/>
            </a:br>
            <a:r>
              <a:rPr lang="en-US" sz="4000" b="1"/>
              <a:t>using Physics-Integrated </a:t>
            </a:r>
            <a:br>
              <a:rPr lang="en-US" sz="4000" b="1"/>
            </a:br>
            <a:r>
              <a:rPr lang="en-US" sz="4000" b="1"/>
              <a:t>Gaussian Splatting</a:t>
            </a:r>
            <a:endParaRPr sz="4000" b="1"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/>
              <a:t>Taekbeom</a:t>
            </a:r>
            <a:r>
              <a:rPr lang="en-US" dirty="0"/>
              <a:t> Lee</a:t>
            </a:r>
            <a:br>
              <a:rPr lang="en-US" dirty="0"/>
            </a:br>
            <a:r>
              <a:rPr lang="en-US" dirty="0" err="1"/>
              <a:t>Yeonkyu</a:t>
            </a:r>
            <a:r>
              <a:rPr lang="en-US" dirty="0"/>
              <a:t> Lee</a:t>
            </a:r>
            <a:br>
              <a:rPr lang="en-US" dirty="0"/>
            </a:br>
            <a:r>
              <a:rPr lang="en-US" dirty="0" err="1"/>
              <a:t>Hongmo</a:t>
            </a:r>
            <a:r>
              <a:rPr lang="en-US" dirty="0"/>
              <a:t> Jung</a:t>
            </a:r>
            <a:endParaRPr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31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2.2 Problem Setting &amp; Overview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1CA6F9-91EB-4087-BA54-74092933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5624"/>
            <a:ext cx="10515600" cy="537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04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2.3 Pipeline of Our Method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21" name="Google Shape;121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7928" y="2181559"/>
            <a:ext cx="7714200" cy="3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9380408" y="5398036"/>
            <a:ext cx="25245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Multi-view images </a:t>
            </a:r>
            <a:b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highly deformable</a:t>
            </a:r>
            <a:b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&amp; dynamic scene</a:t>
            </a:r>
            <a:b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(=Train video from </a:t>
            </a:r>
            <a:b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generative model)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421813" y="2623478"/>
            <a:ext cx="2424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 initial Gaussians</a:t>
            </a:r>
            <a:b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generated with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Structure-from-Motion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2786675" y="3015322"/>
            <a:ext cx="442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5" name="Google Shape;125;p4"/>
          <p:cNvSpPr/>
          <p:nvPr/>
        </p:nvSpPr>
        <p:spPr>
          <a:xfrm>
            <a:off x="421813" y="2576169"/>
            <a:ext cx="2364900" cy="8784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4541029" y="1807653"/>
            <a:ext cx="363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Canonical Gaussians Optimized</a:t>
            </a:r>
            <a:endParaRPr sz="18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4541029" y="1807653"/>
            <a:ext cx="3632700" cy="3693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9316288" y="5398036"/>
            <a:ext cx="2524500" cy="13233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5457808" y="5897011"/>
            <a:ext cx="365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Velocity Field &amp; </a:t>
            </a:r>
            <a:br>
              <a:rPr lang="en-US" sz="18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Sim(=Material) Field Optimized</a:t>
            </a:r>
            <a:endParaRPr sz="18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5457808" y="5897011"/>
            <a:ext cx="3589200" cy="6462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1" name="Google Shape;131;p4"/>
          <p:cNvCxnSpPr>
            <a:stCxn id="127" idx="2"/>
          </p:cNvCxnSpPr>
          <p:nvPr/>
        </p:nvCxnSpPr>
        <p:spPr>
          <a:xfrm flipH="1">
            <a:off x="3598279" y="2176953"/>
            <a:ext cx="2759100" cy="3061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2" name="Google Shape;132;p4"/>
          <p:cNvCxnSpPr>
            <a:stCxn id="129" idx="1"/>
          </p:cNvCxnSpPr>
          <p:nvPr/>
        </p:nvCxnSpPr>
        <p:spPr>
          <a:xfrm rot="10800000">
            <a:off x="3598108" y="5575111"/>
            <a:ext cx="1859700" cy="6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3" name="Google Shape;133;p4"/>
          <p:cNvSpPr txBox="1"/>
          <p:nvPr/>
        </p:nvSpPr>
        <p:spPr>
          <a:xfrm>
            <a:off x="2032482" y="5106966"/>
            <a:ext cx="162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Jointly!!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31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2.4 Training Process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body" idx="1"/>
          </p:nvPr>
        </p:nvSpPr>
        <p:spPr>
          <a:xfrm>
            <a:off x="838200" y="1465637"/>
            <a:ext cx="10515600" cy="473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(1) </a:t>
            </a:r>
            <a:r>
              <a:rPr lang="en-US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Stage 0 : Warm-Up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-Initialize the model by focusing on the initial Gaussian parameters: 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Freeze the velocity (vel) and simulation (sim) fields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to optimize based on initial Gaussians only.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-&gt; Adjust the Gaussian parameters to fit the initial few frames of data (e.g., first 3 frames).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-WHY?</a:t>
            </a:r>
            <a:b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-&gt; Our model starts with gaussians just initialized with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SfM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-&gt; Allows the model to establish a good starting point for Gaussian parameters.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-&gt; Prevents drastic changes in the early stages that could destabilize training.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31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2.4 Training Process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38200" y="1465637"/>
            <a:ext cx="10515600" cy="473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(2) </a:t>
            </a:r>
            <a:r>
              <a:rPr lang="en-US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Stage 1 : Joint Training of Initial Velocity and Gaussians</a:t>
            </a:r>
            <a:b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Freeze Sim Field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(Randomly initialize the Young’s modulus for each Gaussian particle) and 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jointly optimize the Initial Velocity Field and the Canonical Gaussians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-&gt; Use a short time window(e.g., first 3 frames) to optimize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(3) </a:t>
            </a:r>
            <a:r>
              <a:rPr lang="en-US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Stage 2 : Optimize Sim Field</a:t>
            </a:r>
            <a:br>
              <a:rPr lang="en-US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Freeze the Initial Velocity and Gaussians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optimize Sim Field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-&gt; Let the gradient only flow to the previous frame to prevent gradient explosion/vanishing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-WHY? 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-&gt; For better Stability and faster convergence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31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3.1 Tasks, Datasets, Baselines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38200" y="1465637"/>
            <a:ext cx="10515600" cy="473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(1) Novel view synthesis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-US" altLang="ko-KR" sz="24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sz="2400" dirty="0">
                <a:latin typeface="Arial"/>
                <a:ea typeface="Arial"/>
                <a:cs typeface="Arial"/>
                <a:sym typeface="Arial"/>
              </a:rPr>
              <a:t>- Simulate the dynamic scene in the training video again, render video from novel view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sz="2400" dirty="0">
                <a:latin typeface="Arial"/>
                <a:ea typeface="Arial"/>
                <a:cs typeface="Arial"/>
                <a:sym typeface="Arial"/>
              </a:rPr>
              <a:t>- Dataset: </a:t>
            </a:r>
            <a:r>
              <a:rPr lang="en-US" altLang="ko-KR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PAC-</a:t>
            </a:r>
            <a:r>
              <a:rPr lang="en-US" altLang="ko-KR" sz="2400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NeRF</a:t>
            </a:r>
            <a:r>
              <a:rPr lang="en-US" altLang="ko-KR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dataset </a:t>
            </a:r>
            <a:r>
              <a:rPr lang="en-US" altLang="ko-KR" sz="2400" dirty="0">
                <a:latin typeface="Arial"/>
                <a:ea typeface="Arial"/>
                <a:cs typeface="Arial"/>
                <a:sym typeface="Arial"/>
              </a:rPr>
              <a:t>(11 videos w/ 14 time-synched frames)</a:t>
            </a:r>
            <a:br>
              <a:rPr lang="en-US" altLang="ko-KR" sz="24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400" dirty="0">
                <a:latin typeface="Arial"/>
                <a:ea typeface="Arial"/>
                <a:cs typeface="Arial"/>
                <a:sym typeface="Arial"/>
              </a:rPr>
              <a:t>- Baseline: PAC-</a:t>
            </a:r>
            <a:r>
              <a:rPr lang="en-US" altLang="ko-KR" sz="2400" dirty="0" err="1">
                <a:latin typeface="Arial"/>
                <a:ea typeface="Arial"/>
                <a:cs typeface="Arial"/>
                <a:sym typeface="Arial"/>
              </a:rPr>
              <a:t>NeRF</a:t>
            </a:r>
            <a:r>
              <a:rPr lang="en-US" altLang="ko-KR" sz="2400" dirty="0">
                <a:latin typeface="Arial"/>
                <a:ea typeface="Arial"/>
                <a:cs typeface="Arial"/>
                <a:sym typeface="Arial"/>
              </a:rPr>
              <a:t> (scene representation: static voxel </a:t>
            </a:r>
            <a:r>
              <a:rPr lang="en-US" altLang="ko-KR" sz="2400" dirty="0" err="1">
                <a:latin typeface="Arial"/>
                <a:ea typeface="Arial"/>
                <a:cs typeface="Arial"/>
                <a:sym typeface="Arial"/>
              </a:rPr>
              <a:t>NeRF</a:t>
            </a:r>
            <a:r>
              <a:rPr lang="en-US" altLang="ko-KR" sz="24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 altLang="ko-KR" sz="2400" dirty="0">
                <a:latin typeface="Arial"/>
                <a:cs typeface="Arial"/>
                <a:sym typeface="Arial"/>
              </a:rPr>
            </a:b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m_2_0">
            <a:hlinkClick r:id="" action="ppaction://media"/>
            <a:extLst>
              <a:ext uri="{FF2B5EF4-FFF2-40B4-BE49-F238E27FC236}">
                <a16:creationId xmlns:a16="http://schemas.microsoft.com/office/drawing/2014/main" id="{5DCB799F-635E-7EEF-FFF4-C558D5E3C2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5163" y="3779541"/>
            <a:ext cx="2660650" cy="26606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m_4_0">
            <a:hlinkClick r:id="" action="ppaction://media"/>
            <a:extLst>
              <a:ext uri="{FF2B5EF4-FFF2-40B4-BE49-F238E27FC236}">
                <a16:creationId xmlns:a16="http://schemas.microsoft.com/office/drawing/2014/main" id="{08A688FF-CF82-D8FA-FFA9-F4B09A9C3A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94803" y="3779541"/>
            <a:ext cx="2660650" cy="26606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m_6_0">
            <a:hlinkClick r:id="" action="ppaction://media"/>
            <a:extLst>
              <a:ext uri="{FF2B5EF4-FFF2-40B4-BE49-F238E27FC236}">
                <a16:creationId xmlns:a16="http://schemas.microsoft.com/office/drawing/2014/main" id="{CCFCD389-C971-93DA-0321-85FBA1D577B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234443" y="3779541"/>
            <a:ext cx="2660650" cy="26606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m_8_0">
            <a:hlinkClick r:id="" action="ppaction://media"/>
            <a:extLst>
              <a:ext uri="{FF2B5EF4-FFF2-40B4-BE49-F238E27FC236}">
                <a16:creationId xmlns:a16="http://schemas.microsoft.com/office/drawing/2014/main" id="{3B98C037-2B76-7910-84FC-23B1DEFC50E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074083" y="3779541"/>
            <a:ext cx="2660650" cy="26606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00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31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3.1 Tasks, Datasets, Baselines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38200" y="1465637"/>
            <a:ext cx="10515600" cy="473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(2) Novel motion synthesis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sz="2400" dirty="0">
                <a:latin typeface="Arial"/>
                <a:ea typeface="Arial"/>
                <a:cs typeface="Arial"/>
                <a:sym typeface="Arial"/>
              </a:rPr>
              <a:t>- Simulate novel motion w/ learned material property and user-defined force</a:t>
            </a:r>
            <a:endParaRPr lang="en-US" sz="24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sz="2400" dirty="0">
                <a:latin typeface="Arial"/>
                <a:cs typeface="Arial"/>
                <a:sym typeface="Arial"/>
              </a:rPr>
              <a:t>- Dataset: </a:t>
            </a:r>
            <a:r>
              <a:rPr lang="en-US" altLang="ko-KR" sz="2400" b="1" dirty="0" err="1">
                <a:solidFill>
                  <a:srgbClr val="FF0000"/>
                </a:solidFill>
                <a:latin typeface="Arial"/>
                <a:cs typeface="Arial"/>
                <a:sym typeface="Arial"/>
              </a:rPr>
              <a:t>PhysDreamer</a:t>
            </a:r>
            <a:r>
              <a:rPr lang="en-US" altLang="ko-KR" sz="2400" b="1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dataset</a:t>
            </a:r>
            <a:r>
              <a:rPr lang="en-US" altLang="ko-KR" sz="2400" dirty="0">
                <a:latin typeface="Arial"/>
                <a:cs typeface="Arial"/>
                <a:sym typeface="Arial"/>
              </a:rPr>
              <a:t> (videos generated by diffusion, multiple viewpoints)</a:t>
            </a:r>
            <a:br>
              <a:rPr lang="en-US" altLang="ko-KR" sz="2400" dirty="0">
                <a:latin typeface="Arial"/>
                <a:cs typeface="Arial"/>
                <a:sym typeface="Arial"/>
              </a:rPr>
            </a:b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frame_00030">
            <a:hlinkClick r:id="" action="ppaction://media"/>
            <a:extLst>
              <a:ext uri="{FF2B5EF4-FFF2-40B4-BE49-F238E27FC236}">
                <a16:creationId xmlns:a16="http://schemas.microsoft.com/office/drawing/2014/main" id="{758999C8-75FA-9FE3-0F87-68D12A7F4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0225" y="3688281"/>
            <a:ext cx="3451225" cy="1941314"/>
          </a:xfrm>
          <a:prstGeom prst="rect">
            <a:avLst/>
          </a:prstGeom>
        </p:spPr>
      </p:pic>
      <p:pic>
        <p:nvPicPr>
          <p:cNvPr id="4" name="frame_00050">
            <a:hlinkClick r:id="" action="ppaction://media"/>
            <a:extLst>
              <a:ext uri="{FF2B5EF4-FFF2-40B4-BE49-F238E27FC236}">
                <a16:creationId xmlns:a16="http://schemas.microsoft.com/office/drawing/2014/main" id="{2D26523C-FAD6-12F7-E1EB-22B263B8EF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35925" y="3688281"/>
            <a:ext cx="3451225" cy="1941314"/>
          </a:xfrm>
          <a:prstGeom prst="rect">
            <a:avLst/>
          </a:prstGeom>
        </p:spPr>
      </p:pic>
      <p:pic>
        <p:nvPicPr>
          <p:cNvPr id="5" name="frame_00072">
            <a:hlinkClick r:id="" action="ppaction://media"/>
            <a:extLst>
              <a:ext uri="{FF2B5EF4-FFF2-40B4-BE49-F238E27FC236}">
                <a16:creationId xmlns:a16="http://schemas.microsoft.com/office/drawing/2014/main" id="{9FBDC96D-9243-F971-14AD-F9E33D8742A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4525" y="3688281"/>
            <a:ext cx="3451225" cy="19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0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31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3.3 Result: Novel view synthesis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m_0_0">
            <a:hlinkClick r:id="" action="ppaction://media"/>
            <a:extLst>
              <a:ext uri="{FF2B5EF4-FFF2-40B4-BE49-F238E27FC236}">
                <a16:creationId xmlns:a16="http://schemas.microsoft.com/office/drawing/2014/main" id="{7A73221B-B34B-C58E-A171-6DA34CBDBD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173075" y="1427709"/>
            <a:ext cx="1613026" cy="1613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m_0_0">
            <a:hlinkClick r:id="" action="ppaction://media"/>
            <a:extLst>
              <a:ext uri="{FF2B5EF4-FFF2-40B4-BE49-F238E27FC236}">
                <a16:creationId xmlns:a16="http://schemas.microsoft.com/office/drawing/2014/main" id="{99A68D1B-F9A4-3F1B-1EFF-FF461546715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213788" y="1427707"/>
            <a:ext cx="1613027" cy="16130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m_0_0">
            <a:hlinkClick r:id="" action="ppaction://media"/>
            <a:extLst>
              <a:ext uri="{FF2B5EF4-FFF2-40B4-BE49-F238E27FC236}">
                <a16:creationId xmlns:a16="http://schemas.microsoft.com/office/drawing/2014/main" id="{B6EF3458-7CA9-5876-AACB-09A493B70D3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734147" y="1427709"/>
            <a:ext cx="1613026" cy="1613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m_0_0">
            <a:hlinkClick r:id="" action="ppaction://media"/>
            <a:extLst>
              <a:ext uri="{FF2B5EF4-FFF2-40B4-BE49-F238E27FC236}">
                <a16:creationId xmlns:a16="http://schemas.microsoft.com/office/drawing/2014/main" id="{73BE09D7-A51C-70D9-408A-E049FBBB920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693432" y="1427709"/>
            <a:ext cx="1613026" cy="1613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000">
            <a:hlinkClick r:id="" action="ppaction://media"/>
            <a:extLst>
              <a:ext uri="{FF2B5EF4-FFF2-40B4-BE49-F238E27FC236}">
                <a16:creationId xmlns:a16="http://schemas.microsoft.com/office/drawing/2014/main" id="{B5141B1A-C460-822A-7331-094D6DE80F8C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734147" y="3269777"/>
            <a:ext cx="1613026" cy="1613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000">
            <a:hlinkClick r:id="" action="ppaction://media"/>
            <a:extLst>
              <a:ext uri="{FF2B5EF4-FFF2-40B4-BE49-F238E27FC236}">
                <a16:creationId xmlns:a16="http://schemas.microsoft.com/office/drawing/2014/main" id="{A596C171-0669-1512-1890-662538729119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693433" y="3269778"/>
            <a:ext cx="1613026" cy="1613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000">
            <a:hlinkClick r:id="" action="ppaction://media"/>
            <a:extLst>
              <a:ext uri="{FF2B5EF4-FFF2-40B4-BE49-F238E27FC236}">
                <a16:creationId xmlns:a16="http://schemas.microsoft.com/office/drawing/2014/main" id="{2989AD0F-1136-3C01-38FE-99C50E5DFF2C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213790" y="3269778"/>
            <a:ext cx="1613026" cy="1613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000">
            <a:hlinkClick r:id="" action="ppaction://media"/>
            <a:extLst>
              <a:ext uri="{FF2B5EF4-FFF2-40B4-BE49-F238E27FC236}">
                <a16:creationId xmlns:a16="http://schemas.microsoft.com/office/drawing/2014/main" id="{C94AF3B9-D44C-ECBF-B0C1-3A43539CCECE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0173075" y="3269778"/>
            <a:ext cx="1613026" cy="1613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44422-D190-0401-3F83-311512B7200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45" y="5111845"/>
            <a:ext cx="1613027" cy="16130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EA8523-1260-823E-89F6-BCFD32EF1E3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89" y="5111847"/>
            <a:ext cx="1613026" cy="1613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 descr="다채로움, 원이(가) 표시된 사진&#10;&#10;자동 생성된 설명">
            <a:extLst>
              <a:ext uri="{FF2B5EF4-FFF2-40B4-BE49-F238E27FC236}">
                <a16:creationId xmlns:a16="http://schemas.microsoft.com/office/drawing/2014/main" id="{B1586BB4-A14B-CEAD-44C6-F76795BC813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31" y="5111847"/>
            <a:ext cx="1613026" cy="1613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25E934-9193-F205-3919-BAE30ACB244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072" y="5111847"/>
            <a:ext cx="1613026" cy="1613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A4FD16-8ABE-38DF-9FE9-C409B4886916}"/>
              </a:ext>
            </a:extLst>
          </p:cNvPr>
          <p:cNvSpPr txBox="1"/>
          <p:nvPr/>
        </p:nvSpPr>
        <p:spPr>
          <a:xfrm>
            <a:off x="1348967" y="2080331"/>
            <a:ext cx="122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FD80C-3EDC-565A-E8ED-BBD7BE916AE0}"/>
              </a:ext>
            </a:extLst>
          </p:cNvPr>
          <p:cNvSpPr txBox="1"/>
          <p:nvPr/>
        </p:nvSpPr>
        <p:spPr>
          <a:xfrm>
            <a:off x="1348967" y="3922401"/>
            <a:ext cx="122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PAC-</a:t>
            </a:r>
            <a:r>
              <a:rPr lang="en-US" altLang="ko-KR" dirty="0" err="1"/>
              <a:t>NeRF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1C94A0-F70F-DD71-24CC-4E557B9B4C2C}"/>
              </a:ext>
            </a:extLst>
          </p:cNvPr>
          <p:cNvSpPr txBox="1"/>
          <p:nvPr/>
        </p:nvSpPr>
        <p:spPr>
          <a:xfrm>
            <a:off x="1348967" y="5764471"/>
            <a:ext cx="122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Ours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42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5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5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5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5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7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7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8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8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8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8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8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31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3.3 Result: Novel view synthesis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474A10FC-5AF1-AE86-9FBD-66B66137D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45" y="2366814"/>
            <a:ext cx="1045991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5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31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3.2 Result: Novel motion synthesis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carnations_00001">
            <a:hlinkClick r:id="" action="ppaction://media"/>
            <a:extLst>
              <a:ext uri="{FF2B5EF4-FFF2-40B4-BE49-F238E27FC236}">
                <a16:creationId xmlns:a16="http://schemas.microsoft.com/office/drawing/2014/main" id="{B7FFB826-4321-95D1-F1A4-148B41CBAC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45887" y="1979879"/>
            <a:ext cx="4047231" cy="2276567"/>
          </a:xfrm>
          <a:prstGeom prst="rect">
            <a:avLst/>
          </a:prstGeom>
        </p:spPr>
      </p:pic>
      <p:pic>
        <p:nvPicPr>
          <p:cNvPr id="4" name="telephones_00001">
            <a:hlinkClick r:id="" action="ppaction://media"/>
            <a:extLst>
              <a:ext uri="{FF2B5EF4-FFF2-40B4-BE49-F238E27FC236}">
                <a16:creationId xmlns:a16="http://schemas.microsoft.com/office/drawing/2014/main" id="{BFFDB7DC-66BF-AB70-0948-A920811A66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45887" y="4480554"/>
            <a:ext cx="4047231" cy="2276567"/>
          </a:xfrm>
          <a:prstGeom prst="rect">
            <a:avLst/>
          </a:prstGeom>
        </p:spPr>
      </p:pic>
      <p:pic>
        <p:nvPicPr>
          <p:cNvPr id="5" name="edit_telephone">
            <a:hlinkClick r:id="" action="ppaction://media"/>
            <a:extLst>
              <a:ext uri="{FF2B5EF4-FFF2-40B4-BE49-F238E27FC236}">
                <a16:creationId xmlns:a16="http://schemas.microsoft.com/office/drawing/2014/main" id="{98DC6BC7-0963-E0F2-0EC4-B000D1E337D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82362" y="4480554"/>
            <a:ext cx="4047230" cy="2276567"/>
          </a:xfrm>
          <a:prstGeom prst="rect">
            <a:avLst/>
          </a:prstGeom>
        </p:spPr>
      </p:pic>
      <p:pic>
        <p:nvPicPr>
          <p:cNvPr id="6" name="edit_carnations">
            <a:hlinkClick r:id="" action="ppaction://media"/>
            <a:extLst>
              <a:ext uri="{FF2B5EF4-FFF2-40B4-BE49-F238E27FC236}">
                <a16:creationId xmlns:a16="http://schemas.microsoft.com/office/drawing/2014/main" id="{BB40CAD5-2B73-E6A2-4BF4-20730D9CCFF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82362" y="1979879"/>
            <a:ext cx="4047230" cy="2276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516A51-C6F8-1E09-0FDE-291EFA099DE9}"/>
              </a:ext>
            </a:extLst>
          </p:cNvPr>
          <p:cNvSpPr txBox="1"/>
          <p:nvPr/>
        </p:nvSpPr>
        <p:spPr>
          <a:xfrm>
            <a:off x="2733472" y="1513864"/>
            <a:ext cx="1885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 dynamic scene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EA9FA-7D21-086D-7DB4-84D11ACAE8AD}"/>
              </a:ext>
            </a:extLst>
          </p:cNvPr>
          <p:cNvSpPr txBox="1"/>
          <p:nvPr/>
        </p:nvSpPr>
        <p:spPr>
          <a:xfrm>
            <a:off x="7369272" y="1406142"/>
            <a:ext cx="2073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Novel dynamic scene </a:t>
            </a:r>
          </a:p>
          <a:p>
            <a:pPr algn="ctr"/>
            <a:r>
              <a:rPr lang="en-US" altLang="ko-KR" dirty="0"/>
              <a:t>w/ novel motion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2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 sz="4000" b="1" dirty="0"/>
              <a:t>Thank you!</a:t>
            </a:r>
            <a:endParaRPr sz="4000" b="1"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11498893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5FA2C-CB6C-BC4F-9ED5-A693708D3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9941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37ae5abd4_1_0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1.  Introduction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e37ae5abd4_1_0"/>
          <p:cNvSpPr txBox="1">
            <a:spLocks noGrp="1"/>
          </p:cNvSpPr>
          <p:nvPr>
            <p:ph type="body" idx="1"/>
          </p:nvPr>
        </p:nvSpPr>
        <p:spPr>
          <a:xfrm>
            <a:off x="838200" y="1465538"/>
            <a:ext cx="10515600" cy="46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(1) Dynamic Scene Modeling using 3D-GS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">
            <a:extLst>
              <a:ext uri="{FF2B5EF4-FFF2-40B4-BE49-F238E27FC236}">
                <a16:creationId xmlns:a16="http://schemas.microsoft.com/office/drawing/2014/main" id="{DE0F38F0-2598-455A-9A7C-559309AF5274}"/>
              </a:ext>
            </a:extLst>
          </p:cNvPr>
          <p:cNvSpPr txBox="1"/>
          <p:nvPr/>
        </p:nvSpPr>
        <p:spPr>
          <a:xfrm>
            <a:off x="1329002" y="5970348"/>
            <a:ext cx="19936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 dirty="0"/>
              <a:t>Deformable 3D GS</a:t>
            </a:r>
            <a:endParaRPr lang="en-US" sz="1500" b="1" dirty="0"/>
          </a:p>
        </p:txBody>
      </p:sp>
      <p:sp>
        <p:nvSpPr>
          <p:cNvPr id="9" name="TextBox">
            <a:extLst>
              <a:ext uri="{FF2B5EF4-FFF2-40B4-BE49-F238E27FC236}">
                <a16:creationId xmlns:a16="http://schemas.microsoft.com/office/drawing/2014/main" id="{3C441CDB-936A-4352-AF14-96EC30D0FB99}"/>
              </a:ext>
            </a:extLst>
          </p:cNvPr>
          <p:cNvSpPr txBox="1"/>
          <p:nvPr/>
        </p:nvSpPr>
        <p:spPr>
          <a:xfrm>
            <a:off x="5359980" y="5970349"/>
            <a:ext cx="83431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 dirty="0"/>
              <a:t>SC-GS</a:t>
            </a:r>
            <a:endParaRPr lang="en-US" sz="1500" b="1" dirty="0"/>
          </a:p>
        </p:txBody>
      </p:sp>
      <p:sp>
        <p:nvSpPr>
          <p:cNvPr id="10" name="TextBox">
            <a:extLst>
              <a:ext uri="{FF2B5EF4-FFF2-40B4-BE49-F238E27FC236}">
                <a16:creationId xmlns:a16="http://schemas.microsoft.com/office/drawing/2014/main" id="{F84B8C11-DBBC-4FAB-BEB8-B22BA1098E49}"/>
              </a:ext>
            </a:extLst>
          </p:cNvPr>
          <p:cNvSpPr txBox="1"/>
          <p:nvPr/>
        </p:nvSpPr>
        <p:spPr>
          <a:xfrm>
            <a:off x="8830508" y="5970348"/>
            <a:ext cx="15316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 dirty="0" err="1"/>
              <a:t>PhysDreamer</a:t>
            </a:r>
            <a:endParaRPr lang="en-US" altLang="ko-KR" sz="1500" b="1" dirty="0"/>
          </a:p>
        </p:txBody>
      </p:sp>
      <p:pic>
        <p:nvPicPr>
          <p:cNvPr id="2" name="view4_force_0">
            <a:hlinkClick r:id="" action="ppaction://media"/>
            <a:extLst>
              <a:ext uri="{FF2B5EF4-FFF2-40B4-BE49-F238E27FC236}">
                <a16:creationId xmlns:a16="http://schemas.microsoft.com/office/drawing/2014/main" id="{8F41BD6C-C2C9-4EC7-B9E3-ED2F1158E8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68800" y="2956190"/>
            <a:ext cx="3855035" cy="2168457"/>
          </a:xfrm>
          <a:prstGeom prst="rect">
            <a:avLst/>
          </a:prstGeom>
        </p:spPr>
      </p:pic>
      <p:pic>
        <p:nvPicPr>
          <p:cNvPr id="3" name="spiral_editing">
            <a:hlinkClick r:id="" action="ppaction://media"/>
            <a:extLst>
              <a:ext uri="{FF2B5EF4-FFF2-40B4-BE49-F238E27FC236}">
                <a16:creationId xmlns:a16="http://schemas.microsoft.com/office/drawing/2014/main" id="{48F72078-3E59-437B-AD45-14F13772B05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18682" y="2369655"/>
            <a:ext cx="3114477" cy="3114477"/>
          </a:xfrm>
          <a:prstGeom prst="rect">
            <a:avLst/>
          </a:prstGeom>
        </p:spPr>
      </p:pic>
      <p:pic>
        <p:nvPicPr>
          <p:cNvPr id="4" name="jump">
            <a:hlinkClick r:id="" action="ppaction://media"/>
            <a:extLst>
              <a:ext uri="{FF2B5EF4-FFF2-40B4-BE49-F238E27FC236}">
                <a16:creationId xmlns:a16="http://schemas.microsoft.com/office/drawing/2014/main" id="{D9AFA8B3-5CA7-4652-9A1D-7347D8C5FFC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8564" y="2369654"/>
            <a:ext cx="3114477" cy="3114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37ae5abd4_1_0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1.  Introduction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e37ae5abd4_1_0"/>
          <p:cNvSpPr txBox="1">
            <a:spLocks noGrp="1"/>
          </p:cNvSpPr>
          <p:nvPr>
            <p:ph type="body" idx="1"/>
          </p:nvPr>
        </p:nvSpPr>
        <p:spPr>
          <a:xfrm>
            <a:off x="838200" y="1465538"/>
            <a:ext cx="10515600" cy="46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(2) Dynamic Scene Modeling –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NeRF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622FBDDE-9EC4-4E65-98A4-1C172AC1C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609848"/>
              </p:ext>
            </p:extLst>
          </p:nvPr>
        </p:nvGraphicFramePr>
        <p:xfrm>
          <a:off x="838199" y="1945640"/>
          <a:ext cx="10515600" cy="4690773"/>
        </p:xfrm>
        <a:graphic>
          <a:graphicData uri="http://schemas.openxmlformats.org/drawingml/2006/table">
            <a:tbl>
              <a:tblPr firstRow="1" firstCol="1">
                <a:tableStyleId>{7E9639D4-E3E2-4D34-9284-5A2195B3D0D7}</a:tableStyleId>
              </a:tblPr>
              <a:tblGrid>
                <a:gridCol w="1504951">
                  <a:extLst>
                    <a:ext uri="{9D8B030D-6E8A-4147-A177-3AD203B41FA5}">
                      <a16:colId xmlns:a16="http://schemas.microsoft.com/office/drawing/2014/main" val="2143262450"/>
                    </a:ext>
                  </a:extLst>
                </a:gridCol>
                <a:gridCol w="5457825">
                  <a:extLst>
                    <a:ext uri="{9D8B030D-6E8A-4147-A177-3AD203B41FA5}">
                      <a16:colId xmlns:a16="http://schemas.microsoft.com/office/drawing/2014/main" val="1411045414"/>
                    </a:ext>
                  </a:extLst>
                </a:gridCol>
                <a:gridCol w="2210460">
                  <a:extLst>
                    <a:ext uri="{9D8B030D-6E8A-4147-A177-3AD203B41FA5}">
                      <a16:colId xmlns:a16="http://schemas.microsoft.com/office/drawing/2014/main" val="4286507144"/>
                    </a:ext>
                  </a:extLst>
                </a:gridCol>
                <a:gridCol w="1342364">
                  <a:extLst>
                    <a:ext uri="{9D8B030D-6E8A-4147-A177-3AD203B41FA5}">
                      <a16:colId xmlns:a16="http://schemas.microsoft.com/office/drawing/2014/main" val="2578815287"/>
                    </a:ext>
                  </a:extLst>
                </a:gridCol>
              </a:tblGrid>
              <a:tr h="4860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Overview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Modeling Method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Motion Editing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044905"/>
                  </a:ext>
                </a:extLst>
              </a:tr>
              <a:tr h="13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D-</a:t>
                      </a:r>
                      <a:r>
                        <a:rPr lang="en-US" altLang="ko-KR" sz="1600" dirty="0" err="1"/>
                        <a:t>NeRF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Canonical +Deformation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X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908839"/>
                  </a:ext>
                </a:extLst>
              </a:tr>
              <a:tr h="13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HyperNeRF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Canonical Hyper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X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5657352"/>
                  </a:ext>
                </a:extLst>
              </a:tr>
              <a:tr h="13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PAC-</a:t>
                      </a:r>
                      <a:r>
                        <a:rPr lang="en-US" altLang="ko-KR" sz="1600" dirty="0" err="1"/>
                        <a:t>NeRF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Physics Based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5267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90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37ae5abd4_1_0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1.  Introduction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e37ae5abd4_1_0"/>
          <p:cNvSpPr txBox="1">
            <a:spLocks noGrp="1"/>
          </p:cNvSpPr>
          <p:nvPr>
            <p:ph type="body" idx="1"/>
          </p:nvPr>
        </p:nvSpPr>
        <p:spPr>
          <a:xfrm>
            <a:off x="838200" y="1465538"/>
            <a:ext cx="10515600" cy="46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(2) Dynamic Scene Modeling – 3D-GS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622FBDDE-9EC4-4E65-98A4-1C172AC1C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972001"/>
              </p:ext>
            </p:extLst>
          </p:nvPr>
        </p:nvGraphicFramePr>
        <p:xfrm>
          <a:off x="838199" y="1945640"/>
          <a:ext cx="10515600" cy="4690773"/>
        </p:xfrm>
        <a:graphic>
          <a:graphicData uri="http://schemas.openxmlformats.org/drawingml/2006/table">
            <a:tbl>
              <a:tblPr firstRow="1" firstCol="1">
                <a:tableStyleId>{7E9639D4-E3E2-4D34-9284-5A2195B3D0D7}</a:tableStyleId>
              </a:tblPr>
              <a:tblGrid>
                <a:gridCol w="1504951">
                  <a:extLst>
                    <a:ext uri="{9D8B030D-6E8A-4147-A177-3AD203B41FA5}">
                      <a16:colId xmlns:a16="http://schemas.microsoft.com/office/drawing/2014/main" val="2143262450"/>
                    </a:ext>
                  </a:extLst>
                </a:gridCol>
                <a:gridCol w="5457825">
                  <a:extLst>
                    <a:ext uri="{9D8B030D-6E8A-4147-A177-3AD203B41FA5}">
                      <a16:colId xmlns:a16="http://schemas.microsoft.com/office/drawing/2014/main" val="1411045414"/>
                    </a:ext>
                  </a:extLst>
                </a:gridCol>
                <a:gridCol w="2210460">
                  <a:extLst>
                    <a:ext uri="{9D8B030D-6E8A-4147-A177-3AD203B41FA5}">
                      <a16:colId xmlns:a16="http://schemas.microsoft.com/office/drawing/2014/main" val="4286507144"/>
                    </a:ext>
                  </a:extLst>
                </a:gridCol>
                <a:gridCol w="1342364">
                  <a:extLst>
                    <a:ext uri="{9D8B030D-6E8A-4147-A177-3AD203B41FA5}">
                      <a16:colId xmlns:a16="http://schemas.microsoft.com/office/drawing/2014/main" val="2578815287"/>
                    </a:ext>
                  </a:extLst>
                </a:gridCol>
              </a:tblGrid>
              <a:tr h="4860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Overview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Modeling Method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Motion Editing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044905"/>
                  </a:ext>
                </a:extLst>
              </a:tr>
              <a:tr h="1390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Deformable 3D Gaussians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Canonical +Deformation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X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908839"/>
                  </a:ext>
                </a:extLst>
              </a:tr>
              <a:tr h="13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SC-GS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Sparse Control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O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5657352"/>
                  </a:ext>
                </a:extLst>
              </a:tr>
              <a:tr h="13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PhysDreamer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Physics Based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5267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795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37ae5abd4_1_0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1.  Introduction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e37ae5abd4_1_0"/>
          <p:cNvSpPr txBox="1">
            <a:spLocks noGrp="1"/>
          </p:cNvSpPr>
          <p:nvPr>
            <p:ph type="body" idx="1"/>
          </p:nvPr>
        </p:nvSpPr>
        <p:spPr>
          <a:xfrm>
            <a:off x="838200" y="1465538"/>
            <a:ext cx="10515600" cy="46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(3) Motivation : </a:t>
            </a:r>
            <a: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Limitation</a:t>
            </a:r>
            <a:r>
              <a:rPr lang="ko-KR" alt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400" dirty="0"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ko-KR" alt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Canonical + Deformation</a:t>
            </a:r>
            <a:r>
              <a:rPr lang="en-US" altLang="ko-KR" sz="2400" dirty="0">
                <a:latin typeface="Arial"/>
                <a:ea typeface="Arial"/>
                <a:cs typeface="Arial"/>
                <a:sym typeface="Arial"/>
              </a:rPr>
              <a:t> method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0607">
            <a:hlinkClick r:id="" action="ppaction://media"/>
            <a:extLst>
              <a:ext uri="{FF2B5EF4-FFF2-40B4-BE49-F238E27FC236}">
                <a16:creationId xmlns:a16="http://schemas.microsoft.com/office/drawing/2014/main" id="{BB876572-C583-46E0-B9FB-0D98CE98CE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5718" t="568" r="25641" b="-568"/>
          <a:stretch/>
        </p:blipFill>
        <p:spPr>
          <a:xfrm>
            <a:off x="614084" y="1997999"/>
            <a:ext cx="3977382" cy="4394194"/>
          </a:xfrm>
          <a:prstGeom prst="rect">
            <a:avLst/>
          </a:prstGeom>
        </p:spPr>
      </p:pic>
      <p:pic>
        <p:nvPicPr>
          <p:cNvPr id="4" name="0608">
            <a:hlinkClick r:id="" action="ppaction://media"/>
            <a:extLst>
              <a:ext uri="{FF2B5EF4-FFF2-40B4-BE49-F238E27FC236}">
                <a16:creationId xmlns:a16="http://schemas.microsoft.com/office/drawing/2014/main" id="{6F945989-7B9A-4287-8C3A-7BD683ACCA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90843" y="2432966"/>
            <a:ext cx="6265351" cy="35242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181F1B-5213-81D9-FAE8-92E1B5753231}"/>
              </a:ext>
            </a:extLst>
          </p:cNvPr>
          <p:cNvSpPr/>
          <p:nvPr/>
        </p:nvSpPr>
        <p:spPr>
          <a:xfrm>
            <a:off x="3295650" y="2000250"/>
            <a:ext cx="1304925" cy="4410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EE6E1-D3F2-6CDA-5A91-F9A23DFB1237}"/>
              </a:ext>
            </a:extLst>
          </p:cNvPr>
          <p:cNvSpPr/>
          <p:nvPr/>
        </p:nvSpPr>
        <p:spPr>
          <a:xfrm>
            <a:off x="8642568" y="2733674"/>
            <a:ext cx="3113626" cy="2924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41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37ae5abd4_1_0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1.  Introduction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e37ae5abd4_1_0"/>
          <p:cNvSpPr txBox="1">
            <a:spLocks noGrp="1"/>
          </p:cNvSpPr>
          <p:nvPr>
            <p:ph type="body" idx="1"/>
          </p:nvPr>
        </p:nvSpPr>
        <p:spPr>
          <a:xfrm>
            <a:off x="838200" y="1465538"/>
            <a:ext cx="10515600" cy="46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(4) Physics-Based Method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fox">
            <a:hlinkClick r:id="" action="ppaction://media"/>
            <a:extLst>
              <a:ext uri="{FF2B5EF4-FFF2-40B4-BE49-F238E27FC236}">
                <a16:creationId xmlns:a16="http://schemas.microsoft.com/office/drawing/2014/main" id="{EBAA9CBF-5F84-43C4-8206-0A7F7C6F8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71393" y="1072100"/>
            <a:ext cx="2963702" cy="5262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BC155-AF56-4CE3-BC2A-799063EB015F}"/>
              </a:ext>
            </a:extLst>
          </p:cNvPr>
          <p:cNvSpPr txBox="1"/>
          <p:nvPr/>
        </p:nvSpPr>
        <p:spPr>
          <a:xfrm>
            <a:off x="937876" y="2283898"/>
            <a:ext cx="62657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1. </a:t>
            </a:r>
            <a:r>
              <a:rPr lang="ko-KR" altLang="en-US" sz="2000" dirty="0" err="1"/>
              <a:t>handle</a:t>
            </a:r>
            <a:r>
              <a:rPr lang="ko-KR" altLang="en-US" sz="2000" dirty="0"/>
              <a:t> </a:t>
            </a:r>
            <a:r>
              <a:rPr lang="ko-KR" altLang="en-US" sz="2000" b="1" dirty="0" err="1">
                <a:solidFill>
                  <a:srgbClr val="FF0000"/>
                </a:solidFill>
              </a:rPr>
              <a:t>topology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</a:rPr>
              <a:t>changes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and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</a:rPr>
              <a:t>frictional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</a:rPr>
              <a:t>contacts</a:t>
            </a:r>
            <a:r>
              <a:rPr lang="ko-KR" altLang="en-US" sz="2000" dirty="0"/>
              <a:t>; </a:t>
            </a:r>
            <a:r>
              <a:rPr lang="ko-KR" altLang="en-US" sz="2000" dirty="0" err="1"/>
              <a:t>allowing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the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simulation</a:t>
            </a:r>
            <a:r>
              <a:rPr lang="ko-KR" altLang="en-US" sz="2000" dirty="0"/>
              <a:t> of </a:t>
            </a:r>
            <a:r>
              <a:rPr lang="ko-KR" altLang="en-US" sz="2000" dirty="0" err="1"/>
              <a:t>a</a:t>
            </a:r>
            <a:r>
              <a:rPr lang="ko-KR" altLang="en-US" sz="2000" dirty="0"/>
              <a:t> </a:t>
            </a:r>
            <a:r>
              <a:rPr lang="ko-KR" altLang="en-US" sz="2000" dirty="0" err="1"/>
              <a:t>wide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range</a:t>
            </a:r>
            <a:r>
              <a:rPr lang="ko-KR" altLang="en-US" sz="2000" dirty="0"/>
              <a:t> of </a:t>
            </a:r>
            <a:r>
              <a:rPr lang="ko-KR" altLang="en-US" sz="2000" dirty="0" err="1"/>
              <a:t>materials</a:t>
            </a:r>
            <a:r>
              <a:rPr lang="ko-KR" altLang="en-US" sz="2000" dirty="0"/>
              <a:t>.</a:t>
            </a:r>
          </a:p>
          <a:p>
            <a:endParaRPr lang="ko-KR" altLang="en-US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. </a:t>
            </a:r>
            <a:r>
              <a:rPr lang="ko-KR" altLang="en-US" sz="2000" dirty="0" err="1"/>
              <a:t>While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methods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like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hyperNeRF</a:t>
            </a:r>
            <a:r>
              <a:rPr lang="ko-KR" altLang="en-US" sz="2000" dirty="0"/>
              <a:t> </a:t>
            </a:r>
            <a:r>
              <a:rPr lang="ko-KR" altLang="en-US" sz="2000" dirty="0" err="1"/>
              <a:t>can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model</a:t>
            </a:r>
            <a:r>
              <a:rPr lang="ko-KR" altLang="en-US" sz="2000" dirty="0"/>
              <a:t> </a:t>
            </a:r>
            <a:r>
              <a:rPr lang="ko-KR" altLang="en-US" sz="2000" dirty="0" err="1"/>
              <a:t>highly-deformable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motion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without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relying</a:t>
            </a:r>
            <a:r>
              <a:rPr lang="ko-KR" altLang="en-US" sz="2000" dirty="0"/>
              <a:t> </a:t>
            </a:r>
            <a:r>
              <a:rPr lang="ko-KR" altLang="en-US" sz="2000" dirty="0" err="1"/>
              <a:t>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physics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physics-based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approaches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have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the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added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advantage</a:t>
            </a:r>
            <a:r>
              <a:rPr lang="ko-KR" altLang="en-US" sz="2000" dirty="0"/>
              <a:t> of </a:t>
            </a:r>
            <a:r>
              <a:rPr lang="ko-KR" altLang="en-US" sz="2000" b="1" dirty="0" err="1">
                <a:solidFill>
                  <a:srgbClr val="FF0000"/>
                </a:solidFill>
              </a:rPr>
              <a:t>generating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</a:rPr>
              <a:t>physically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</a:rPr>
              <a:t>plausible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</a:rPr>
              <a:t>novel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</a:rPr>
              <a:t>motion</a:t>
            </a:r>
            <a:r>
              <a:rPr lang="ko-KR" alt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514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37ae5abd4_1_0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1.  Introduction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e37ae5abd4_1_0"/>
          <p:cNvSpPr txBox="1">
            <a:spLocks noGrp="1"/>
          </p:cNvSpPr>
          <p:nvPr>
            <p:ph type="body" idx="1"/>
          </p:nvPr>
        </p:nvSpPr>
        <p:spPr>
          <a:xfrm>
            <a:off x="838200" y="1465538"/>
            <a:ext cx="10515600" cy="46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(5) Difference from other Physics-Based Study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5;p6">
            <a:extLst>
              <a:ext uri="{FF2B5EF4-FFF2-40B4-BE49-F238E27FC236}">
                <a16:creationId xmlns:a16="http://schemas.microsoft.com/office/drawing/2014/main" id="{1F88548F-FC11-4290-8C36-4F887C3D343C}"/>
              </a:ext>
            </a:extLst>
          </p:cNvPr>
          <p:cNvSpPr txBox="1">
            <a:spLocks/>
          </p:cNvSpPr>
          <p:nvPr/>
        </p:nvSpPr>
        <p:spPr>
          <a:xfrm>
            <a:off x="685392" y="2094390"/>
            <a:ext cx="11305717" cy="448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VS  </a:t>
            </a:r>
            <a:r>
              <a:rPr lang="en-US" sz="2000" b="1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PhysDreamer</a:t>
            </a:r>
            <a:endParaRPr lang="en-US" sz="20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SzPts val="2400"/>
              <a:buFont typeface="Arial"/>
              <a:buNone/>
            </a:pPr>
            <a:endParaRPr lang="en-US" sz="2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spcBef>
                <a:spcPts val="0"/>
              </a:spcBef>
              <a:buSzPts val="2400"/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W/O pretrained static 3D-GS</a:t>
            </a:r>
            <a:b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Our study differs from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PhysDreamer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because it does not require 3D static Gaussian data.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    Instead, it simultaneously utilizes dynamic video to learn 3d gaussians and material properties.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-US" altLang="ko-KR" sz="2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VS  PAC-</a:t>
            </a:r>
            <a:r>
              <a:rPr lang="en-US" altLang="ko-KR" sz="2000" b="1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NeRF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42900">
              <a:spcBef>
                <a:spcPts val="0"/>
              </a:spcBef>
              <a:buSzPts val="2400"/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Limitation of </a:t>
            </a:r>
            <a:r>
              <a:rPr lang="en-US" sz="2000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NeRF</a:t>
            </a: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Scene Representation</a:t>
            </a:r>
            <a:br>
              <a:rPr lang="en-US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NeRF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-based scene representation methods take longer to render compared to 3D-GS.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    Additionally, in terms of representing 3D scenes,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NeRF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uses an implicit representation method,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    making it less suitable for applying physics compared to the explicit representation method of 3D-GS.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143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31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2.1 Preliminaries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838200" y="1465637"/>
            <a:ext cx="10515600" cy="5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(1) 3D Gaussian Splatting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732" y="2014053"/>
            <a:ext cx="10244536" cy="193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폰트, 텍스트, 화이트, 서예이(가) 표시된 사진&#10;&#10;자동 생성된 설명">
            <a:extLst>
              <a:ext uri="{FF2B5EF4-FFF2-40B4-BE49-F238E27FC236}">
                <a16:creationId xmlns:a16="http://schemas.microsoft.com/office/drawing/2014/main" id="{C924E94C-9916-B378-91CD-BAFD05E93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257" y="5290118"/>
            <a:ext cx="5781486" cy="833140"/>
          </a:xfrm>
          <a:prstGeom prst="rect">
            <a:avLst/>
          </a:prstGeom>
        </p:spPr>
      </p:pic>
      <p:pic>
        <p:nvPicPr>
          <p:cNvPr id="5" name="그림 4" descr="폰트, 친필, 서예, 화이트이(가) 표시된 사진&#10;&#10;자동 생성된 설명">
            <a:extLst>
              <a:ext uri="{FF2B5EF4-FFF2-40B4-BE49-F238E27FC236}">
                <a16:creationId xmlns:a16="http://schemas.microsoft.com/office/drawing/2014/main" id="{4E2F52FB-96B1-8F60-CAFC-484CC922B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119" y="4197654"/>
            <a:ext cx="3448531" cy="476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1EB4AC-9E06-34CC-026C-0C9942B1E14E}"/>
                  </a:ext>
                </a:extLst>
              </p:cNvPr>
              <p:cNvSpPr txBox="1"/>
              <p:nvPr/>
            </p:nvSpPr>
            <p:spPr>
              <a:xfrm>
                <a:off x="4143375" y="3766159"/>
                <a:ext cx="13335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1EB4AC-9E06-34CC-026C-0C9942B1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75" y="3766159"/>
                <a:ext cx="1333500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421813" y="788450"/>
            <a:ext cx="6508531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2.1 Preliminaries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838200" y="1465638"/>
            <a:ext cx="10515600" cy="56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(2) Material Point Method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8141" y="2663491"/>
            <a:ext cx="3534056" cy="294673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5305426" y="2326809"/>
            <a:ext cx="6343649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 The material to be simulated is represented by a collection of material points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highlight>
                  <a:srgbClr val="FFFFFF"/>
                </a:highlight>
                <a:latin typeface="Arial" panose="020B0604020202020204" pitchFamily="34" charset="0"/>
              </a:rPr>
              <a:t>Particle-to-grid (P2G): transfers material point to computation grid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highlight>
                  <a:srgbClr val="FFFFFF"/>
                </a:highlight>
                <a:latin typeface="Arial" panose="020B0604020202020204" pitchFamily="34" charset="0"/>
              </a:rPr>
              <a:t>Next state is calculated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highlight>
                  <a:srgbClr val="FFFFFF"/>
                </a:highlight>
                <a:latin typeface="Arial" panose="020B0604020202020204" pitchFamily="34" charset="0"/>
              </a:rPr>
              <a:t>Grid-to-particle (G2P): </a:t>
            </a:r>
            <a:r>
              <a:rPr lang="en-US" altLang="ko-KR" sz="2000" dirty="0">
                <a:highlight>
                  <a:srgbClr val="FFFFFF"/>
                </a:highlight>
                <a:latin typeface="Arial" panose="020B0604020202020204" pitchFamily="34" charset="0"/>
              </a:rPr>
              <a:t>transfers computed properties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highlight>
                  <a:srgbClr val="FFFFFF"/>
                </a:highlight>
                <a:latin typeface="Arial" panose="020B0604020202020204" pitchFamily="34" charset="0"/>
              </a:rPr>
              <a:t>Update material points</a:t>
            </a:r>
            <a:endParaRPr sz="2000" dirty="0"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760</Words>
  <Application>Microsoft Macintosh PowerPoint</Application>
  <PresentationFormat>Widescreen</PresentationFormat>
  <Paragraphs>110</Paragraphs>
  <Slides>19</Slides>
  <Notes>19</Notes>
  <HiddenSlides>2</HiddenSlides>
  <MMClips>25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Malgun Gothic</vt:lpstr>
      <vt:lpstr>Arial</vt:lpstr>
      <vt:lpstr>Cambria Math</vt:lpstr>
      <vt:lpstr>Office 테마</vt:lpstr>
      <vt:lpstr>Representing Dynamic Scenes  using Physics-Integrated  Gaussian Splatting</vt:lpstr>
      <vt:lpstr>1.  Introduction</vt:lpstr>
      <vt:lpstr>1.  Introduction</vt:lpstr>
      <vt:lpstr>1.  Introduction</vt:lpstr>
      <vt:lpstr>1.  Introduction</vt:lpstr>
      <vt:lpstr>1.  Introduction</vt:lpstr>
      <vt:lpstr>1.  Introduction</vt:lpstr>
      <vt:lpstr>2.1 Preliminaries</vt:lpstr>
      <vt:lpstr>2.1 Preliminaries</vt:lpstr>
      <vt:lpstr>2.2 Problem Setting &amp; Overview </vt:lpstr>
      <vt:lpstr>2.3 Pipeline of Our Method</vt:lpstr>
      <vt:lpstr>2.4 Training Process</vt:lpstr>
      <vt:lpstr>2.4 Training Process</vt:lpstr>
      <vt:lpstr>3.1 Tasks, Datasets, Baselines</vt:lpstr>
      <vt:lpstr>3.1 Tasks, Datasets, Baselines</vt:lpstr>
      <vt:lpstr>3.3 Result: Novel view synthesis </vt:lpstr>
      <vt:lpstr>3.3 Result: Novel view synthesis </vt:lpstr>
      <vt:lpstr>3.2 Result: Novel motion synthesis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Representing Dynamic Scenes  using Physics-Integrated  Gaussian Splatting</dc:title>
  <dc:creator>taekbum lee</dc:creator>
  <cp:lastModifiedBy>이택범</cp:lastModifiedBy>
  <cp:revision>58</cp:revision>
  <dcterms:created xsi:type="dcterms:W3CDTF">2022-07-27T05:18:39Z</dcterms:created>
  <dcterms:modified xsi:type="dcterms:W3CDTF">2024-12-08T10:59:40Z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0x0101002E79960F92D4A147BF693BD30D6A8C48</vt:lpwstr>
  </property>
</Properties>
</file>